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34"/>
  </p:notesMasterIdLst>
  <p:handoutMasterIdLst>
    <p:handoutMasterId r:id="rId35"/>
  </p:handoutMasterIdLst>
  <p:sldIdLst>
    <p:sldId id="402" r:id="rId3"/>
    <p:sldId id="403" r:id="rId4"/>
    <p:sldId id="442" r:id="rId5"/>
    <p:sldId id="443" r:id="rId6"/>
    <p:sldId id="444" r:id="rId7"/>
    <p:sldId id="445" r:id="rId8"/>
    <p:sldId id="446" r:id="rId9"/>
    <p:sldId id="448" r:id="rId10"/>
    <p:sldId id="449" r:id="rId11"/>
    <p:sldId id="450" r:id="rId12"/>
    <p:sldId id="408" r:id="rId13"/>
    <p:sldId id="452" r:id="rId14"/>
    <p:sldId id="453" r:id="rId15"/>
    <p:sldId id="454" r:id="rId16"/>
    <p:sldId id="455" r:id="rId17"/>
    <p:sldId id="456" r:id="rId18"/>
    <p:sldId id="418" r:id="rId19"/>
    <p:sldId id="457" r:id="rId20"/>
    <p:sldId id="458" r:id="rId21"/>
    <p:sldId id="459" r:id="rId22"/>
    <p:sldId id="460" r:id="rId23"/>
    <p:sldId id="412" r:id="rId24"/>
    <p:sldId id="461" r:id="rId25"/>
    <p:sldId id="413" r:id="rId26"/>
    <p:sldId id="414" r:id="rId27"/>
    <p:sldId id="439" r:id="rId28"/>
    <p:sldId id="463" r:id="rId29"/>
    <p:sldId id="464" r:id="rId30"/>
    <p:sldId id="416" r:id="rId31"/>
    <p:sldId id="400" r:id="rId32"/>
    <p:sldId id="399" r:id="rId3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9A2BE3-2D0E-4BDF-9E7B-B5B14B6C6981}">
          <p14:sldIdLst>
            <p14:sldId id="402"/>
            <p14:sldId id="403"/>
            <p14:sldId id="442"/>
            <p14:sldId id="443"/>
          </p14:sldIdLst>
        </p14:section>
        <p14:section name="Tech Module" id="{EB26D1D8-B62C-4C9C-AA43-34F43C89F880}">
          <p14:sldIdLst>
            <p14:sldId id="444"/>
            <p14:sldId id="445"/>
            <p14:sldId id="446"/>
          </p14:sldIdLst>
        </p14:section>
        <p14:section name="Course Details" id="{8D645781-968B-4BDA-8519-3394884E11BA}">
          <p14:sldIdLst>
            <p14:sldId id="448"/>
            <p14:sldId id="449"/>
            <p14:sldId id="450"/>
          </p14:sldIdLst>
        </p14:section>
        <p14:section name="Trainers" id="{49EB9BED-3D2B-42CE-82C1-119E8364C41F}">
          <p14:sldIdLst>
            <p14:sldId id="408"/>
            <p14:sldId id="452"/>
          </p14:sldIdLst>
        </p14:section>
        <p14:section name="Duration, Languages, Technologies" id="{C5FB282C-9CFB-4B62-B130-17278DE74CA4}">
          <p14:sldIdLst>
            <p14:sldId id="453"/>
            <p14:sldId id="454"/>
            <p14:sldId id="455"/>
            <p14:sldId id="456"/>
          </p14:sldIdLst>
        </p14:section>
        <p14:section name="Evaluation and Exams" id="{D1F5D419-28A6-4122-BA6E-0EDF48DB2954}">
          <p14:sldIdLst>
            <p14:sldId id="418"/>
            <p14:sldId id="457"/>
            <p14:sldId id="458"/>
            <p14:sldId id="459"/>
            <p14:sldId id="460"/>
          </p14:sldIdLst>
        </p14:section>
        <p14:section name="Resources" id="{96CC1CDB-84AB-4B8B-A303-887466D1B82B}">
          <p14:sldIdLst>
            <p14:sldId id="412"/>
            <p14:sldId id="461"/>
            <p14:sldId id="413"/>
            <p14:sldId id="414"/>
            <p14:sldId id="439"/>
            <p14:sldId id="463"/>
          </p14:sldIdLst>
        </p14:section>
        <p14:section name="Conclusion" id="{10E03AB1-9AA8-4E86-9A64-D741901E50A2}">
          <p14:sldIdLst>
            <p14:sldId id="464"/>
            <p14:sldId id="416"/>
            <p14:sldId id="400"/>
            <p14:sldId id="3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0D9"/>
    <a:srgbClr val="FFA72A"/>
    <a:srgbClr val="F0F5FA"/>
    <a:srgbClr val="1A8AFA"/>
    <a:srgbClr val="0097CC"/>
    <a:srgbClr val="FDFFFF"/>
    <a:srgbClr val="603A14"/>
    <a:srgbClr val="E85C0E"/>
    <a:srgbClr val="BAB398"/>
    <a:srgbClr val="ADA4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0" autoAdjust="0"/>
    <p:restoredTop sz="94533" autoAdjust="0"/>
  </p:normalViewPr>
  <p:slideViewPr>
    <p:cSldViewPr>
      <p:cViewPr varScale="1">
        <p:scale>
          <a:sx n="84" d="100"/>
          <a:sy n="84" d="100"/>
        </p:scale>
        <p:origin x="96" y="12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1/13/2018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e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png>
</file>

<file path=ppt/media/image51.jpeg>
</file>

<file path=ppt/media/image52.jpe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e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1/13/2018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3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323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749856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12378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799418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07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977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13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902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578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1/13/2018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2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2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AA3D92-3261-477D-B938-027C7E7C28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504277" y="2018007"/>
            <a:ext cx="2849278" cy="3305665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9F432C-DAEA-400E-A53E-57A9FB8885FB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02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image" Target="../media/image14.png"/><Relationship Id="rId10" Type="http://schemas.openxmlformats.org/officeDocument/2006/relationships/slide" Target="slide17.xml"/><Relationship Id="rId4" Type="http://schemas.openxmlformats.org/officeDocument/2006/relationships/slide" Target="slide5.xml"/><Relationship Id="rId9" Type="http://schemas.openxmlformats.org/officeDocument/2006/relationships/image" Target="../media/image1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3.jpeg"/><Relationship Id="rId7" Type="http://schemas.openxmlformats.org/officeDocument/2006/relationships/image" Target="../media/image57.png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6.png"/><Relationship Id="rId11" Type="http://schemas.openxmlformats.org/officeDocument/2006/relationships/image" Target="../media/image61.png"/><Relationship Id="rId5" Type="http://schemas.openxmlformats.org/officeDocument/2006/relationships/image" Target="../media/image55.png"/><Relationship Id="rId10" Type="http://schemas.openxmlformats.org/officeDocument/2006/relationships/image" Target="../media/image60.png"/><Relationship Id="rId4" Type="http://schemas.openxmlformats.org/officeDocument/2006/relationships/image" Target="../media/image54.png"/><Relationship Id="rId9" Type="http://schemas.openxmlformats.org/officeDocument/2006/relationships/image" Target="../media/image5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hyperlink" Target="https://softuni.bg/users/profile/sho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jpe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forum/categories/73/Java-Web-Development-Basics" TargetMode="External"/><Relationship Id="rId3" Type="http://schemas.openxmlformats.org/officeDocument/2006/relationships/hyperlink" Target="NULL" TargetMode="External"/><Relationship Id="rId7" Type="http://schemas.openxmlformats.org/officeDocument/2006/relationships/image" Target="../media/image6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hyperlink" Target="https://softuni.bg/courses/java-web-development-basics" TargetMode="External"/><Relationship Id="rId9" Type="http://schemas.openxmlformats.org/officeDocument/2006/relationships/hyperlink" Target="https://www.facebook.com/groups/java.web.module.jan.2018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hyperlink" Target="https://softuni.bg/courses/programming-fundamental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6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hyperlink" Target="http://www.softuni.bg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idea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hyperlink" Target="https://www.eclipse.org/ide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jpe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21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java-web-development-basics" TargetMode="External"/><Relationship Id="rId7" Type="http://schemas.openxmlformats.org/officeDocument/2006/relationships/image" Target="../media/image18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5" Type="http://schemas.openxmlformats.org/officeDocument/2006/relationships/image" Target="../media/image22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24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19.png"/><Relationship Id="rId14" Type="http://schemas.openxmlformats.org/officeDocument/2006/relationships/hyperlink" Target="http://www.telenor.bg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hyperlink" Target="http://www.telenor.bg/" TargetMode="External"/><Relationship Id="rId18" Type="http://schemas.openxmlformats.org/officeDocument/2006/relationships/image" Target="../media/image24.png"/><Relationship Id="rId3" Type="http://schemas.openxmlformats.org/officeDocument/2006/relationships/hyperlink" Target="http://xs-software.com/" TargetMode="External"/><Relationship Id="rId7" Type="http://schemas.openxmlformats.org/officeDocument/2006/relationships/hyperlink" Target="http://www.indeavr.com/" TargetMode="External"/><Relationship Id="rId12" Type="http://schemas.openxmlformats.org/officeDocument/2006/relationships/image" Target="../media/image21.png"/><Relationship Id="rId17" Type="http://schemas.openxmlformats.org/officeDocument/2006/relationships/hyperlink" Target="https://netpeak.net/" TargetMode="Externa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hyperlink" Target="http://www.superhosting.bg/" TargetMode="External"/><Relationship Id="rId5" Type="http://schemas.openxmlformats.org/officeDocument/2006/relationships/hyperlink" Target="http://smartit.bg/" TargetMode="External"/><Relationship Id="rId15" Type="http://schemas.openxmlformats.org/officeDocument/2006/relationships/hyperlink" Target="http://www.softwaregroup-bg.com/" TargetMode="External"/><Relationship Id="rId10" Type="http://schemas.openxmlformats.org/officeDocument/2006/relationships/image" Target="../media/image20.png"/><Relationship Id="rId4" Type="http://schemas.openxmlformats.org/officeDocument/2006/relationships/image" Target="../media/image17.png"/><Relationship Id="rId9" Type="http://schemas.openxmlformats.org/officeDocument/2006/relationships/hyperlink" Target="http://www.infragistics.com/" TargetMode="External"/><Relationship Id="rId14" Type="http://schemas.openxmlformats.org/officeDocument/2006/relationships/image" Target="../media/image2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75.png"/><Relationship Id="rId12" Type="http://schemas.openxmlformats.org/officeDocument/2006/relationships/image" Target="../media/image7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7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77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7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1" y="291604"/>
            <a:ext cx="7910299" cy="1476352"/>
          </a:xfrm>
        </p:spPr>
        <p:txBody>
          <a:bodyPr>
            <a:normAutofit fontScale="90000"/>
          </a:bodyPr>
          <a:lstStyle/>
          <a:p>
            <a:r>
              <a:rPr lang="en-US" dirty="0"/>
              <a:t>Java Web Development Basics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256211" y="1388520"/>
            <a:ext cx="4233898" cy="75887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Course Introduction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583300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5053199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684212" y="5499803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684212" y="5840965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5332" y="3963582"/>
            <a:ext cx="2115687" cy="22897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D3D29C-BAF5-4006-8125-0CCBDDF50E6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30" y="2496257"/>
            <a:ext cx="2212117" cy="55174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7FF8955-9321-4222-B309-6A27C09B60B5}"/>
              </a:ext>
            </a:extLst>
          </p:cNvPr>
          <p:cNvSpPr txBox="1"/>
          <p:nvPr/>
        </p:nvSpPr>
        <p:spPr>
          <a:xfrm rot="1610892">
            <a:off x="4640493" y="3441011"/>
            <a:ext cx="1924033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 Web Dev Basics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405C734-33CE-4D0B-A9FC-770444F26EC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498" y="2718807"/>
            <a:ext cx="3503612" cy="19186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DF1DBB2-29F8-49CB-94C3-35BE500CE32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15258">
            <a:off x="6513171" y="2624583"/>
            <a:ext cx="2424907" cy="24249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369156A-505D-4512-8365-80C19D046C3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1645" y="4363255"/>
            <a:ext cx="1831587" cy="183158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55D92C2-A219-4992-A0DA-61FFD50B961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143" y="4351457"/>
            <a:ext cx="1378505" cy="194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0"/>
            <a:ext cx="9637799" cy="5486035"/>
          </a:xfrm>
        </p:spPr>
        <p:txBody>
          <a:bodyPr>
            <a:normAutofit/>
          </a:bodyPr>
          <a:lstStyle/>
          <a:p>
            <a:pPr marL="517525" indent="-517525">
              <a:lnSpc>
                <a:spcPct val="114000"/>
              </a:lnSpc>
              <a:buFont typeface="+mj-lt"/>
              <a:buAutoNum type="arabicPeriod" startAt="9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Introduction to Servlet API </a:t>
            </a:r>
            <a:r>
              <a:rPr lang="en-US" sz="2800" dirty="0"/>
              <a:t>– Apache Tomcat, Servlets, JSP</a:t>
            </a:r>
          </a:p>
          <a:p>
            <a:pPr marL="517525" indent="-517525">
              <a:lnSpc>
                <a:spcPct val="114000"/>
              </a:lnSpc>
              <a:buFont typeface="+mj-lt"/>
              <a:buAutoNum type="arabicPeriod" startAt="9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Introduction to MVC</a:t>
            </a:r>
            <a:r>
              <a:rPr lang="en-US" sz="2800" dirty="0"/>
              <a:t> – Creating a Simple MVC Framework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  <a:p>
            <a:pPr marL="517525" indent="-517525">
              <a:lnSpc>
                <a:spcPct val="114000"/>
              </a:lnSpc>
              <a:buFont typeface="+mj-lt"/>
              <a:buAutoNum type="arabicPeriod" startAt="9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Workshop: MVC </a:t>
            </a:r>
            <a:r>
              <a:rPr lang="en-US" sz="2800" dirty="0"/>
              <a:t>– Implementing a web application with the MVC Framework</a:t>
            </a:r>
          </a:p>
          <a:p>
            <a:pPr marL="517525" indent="-517525">
              <a:lnSpc>
                <a:spcPct val="114000"/>
              </a:lnSpc>
              <a:buFont typeface="+mj-lt"/>
              <a:buAutoNum type="arabicPeriod" startAt="9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Exam Preparation</a:t>
            </a:r>
            <a:endParaRPr lang="en-US" sz="2800" dirty="0"/>
          </a:p>
          <a:p>
            <a:pPr marL="517525" indent="-517525">
              <a:lnSpc>
                <a:spcPct val="114000"/>
              </a:lnSpc>
              <a:buFont typeface="+mj-lt"/>
              <a:buAutoNum type="arabicPeriod" startAt="9"/>
            </a:pP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815" y="40341"/>
            <a:ext cx="9715597" cy="1110780"/>
          </a:xfrm>
        </p:spPr>
        <p:txBody>
          <a:bodyPr>
            <a:normAutofit fontScale="90000"/>
          </a:bodyPr>
          <a:lstStyle/>
          <a:p>
            <a:r>
              <a:rPr lang="en-US" dirty="0"/>
              <a:t>Programming Fundamentals – Course Program (2)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4168" y="1370352"/>
            <a:ext cx="1499044" cy="14990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3F838F-840A-4BFC-9ED8-77F70851A2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158" y="3287451"/>
            <a:ext cx="5015254" cy="28076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1ED59A-B5E2-45C2-9BE5-A72A3EFF2F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413" y="3810000"/>
            <a:ext cx="2438400" cy="2438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3F78C-638D-4D83-A4F3-CD0DF66B0B1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2" y="4345745"/>
            <a:ext cx="2286000" cy="190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06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6748" y="5580200"/>
            <a:ext cx="8938472" cy="820600"/>
          </a:xfrm>
        </p:spPr>
        <p:txBody>
          <a:bodyPr/>
          <a:lstStyle/>
          <a:p>
            <a:r>
              <a:rPr lang="en-US" dirty="0"/>
              <a:t>The Trainers Team</a:t>
            </a:r>
          </a:p>
        </p:txBody>
      </p:sp>
      <p:pic>
        <p:nvPicPr>
          <p:cNvPr id="3" name="Picture 2" descr="A close up of a toy&#10;&#10;Description generated with high confidence">
            <a:extLst>
              <a:ext uri="{FF2B5EF4-FFF2-40B4-BE49-F238E27FC236}">
                <a16:creationId xmlns:a16="http://schemas.microsoft.com/office/drawing/2014/main" id="{878C05D6-CF25-4865-A56B-C5D53C1006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984" y="1066800"/>
            <a:ext cx="4402000" cy="44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137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11009399" cy="456387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Ivaylo Jelev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Training Leader 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Almost 2 years of being Technical Trainer </a:t>
            </a:r>
            <a:br>
              <a:rPr lang="en-US" sz="3200" dirty="0"/>
            </a:br>
            <a:r>
              <a:rPr lang="en-US" sz="3200" dirty="0"/>
              <a:t>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GB" sz="3200" noProof="1"/>
              <a:t>Top Performing Student</a:t>
            </a:r>
            <a:endParaRPr lang="en-US" sz="3200" dirty="0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GB" sz="3200" noProof="1"/>
              <a:t>Professional Exercise &amp; Exam </a:t>
            </a:r>
            <a:br>
              <a:rPr lang="en-GB" sz="3200" noProof="1"/>
            </a:br>
            <a:r>
              <a:rPr lang="en-GB" sz="3200" noProof="1"/>
              <a:t>Problem </a:t>
            </a:r>
            <a:r>
              <a:rPr lang="en-US" sz="3200" noProof="1"/>
              <a:t>Creator </a:t>
            </a:r>
            <a:r>
              <a:rPr lang="en-GB" sz="3200" noProof="1">
                <a:sym typeface="Wingdings" panose="05000000000000000000" pitchFamily="2" charset="2"/>
              </a:rPr>
              <a:t></a:t>
            </a:r>
            <a:endParaRPr lang="en-GB" sz="3200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Trainers Team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FCCF89-0641-428B-8C76-C83F06FF77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7373" y="1600200"/>
            <a:ext cx="3878078" cy="38780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32190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812" y="4889776"/>
            <a:ext cx="11125200" cy="7652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sz="4800" dirty="0"/>
              <a:t>Java Web Dev Basics: More Details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636344"/>
            <a:ext cx="8938472" cy="719034"/>
          </a:xfrm>
        </p:spPr>
        <p:txBody>
          <a:bodyPr/>
          <a:lstStyle/>
          <a:p>
            <a:r>
              <a:rPr lang="en-US" dirty="0"/>
              <a:t>Duration, Schedule, Languages, etc. </a:t>
            </a:r>
          </a:p>
        </p:txBody>
      </p:sp>
      <p:pic>
        <p:nvPicPr>
          <p:cNvPr id="4" name="Picture 2" descr="https://lh6.googleusercontent.com/-lgPcVMlgjqo/U0xPQMfvcXI/AAAAAAAAEcM/tQFy1O2QBP8/w1044-h587-no/DSC049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284" y="1172185"/>
            <a:ext cx="5844328" cy="3286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726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Lessons</a:t>
            </a:r>
            <a:r>
              <a:rPr lang="en-US" sz="3600" dirty="0"/>
              <a:t>: ~50 hours (onsite + videos)</a:t>
            </a:r>
          </a:p>
          <a:p>
            <a:pPr>
              <a:lnSpc>
                <a:spcPct val="120000"/>
              </a:lnSpc>
            </a:pPr>
            <a:r>
              <a:rPr lang="en-US" sz="3600" dirty="0"/>
              <a:t>Practical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exercises</a:t>
            </a:r>
            <a:r>
              <a:rPr lang="en-US" sz="3600" dirty="0"/>
              <a:t> (in class): ~60 hours</a:t>
            </a:r>
          </a:p>
          <a:p>
            <a:pPr>
              <a:lnSpc>
                <a:spcPct val="120000"/>
              </a:lnSpc>
            </a:pPr>
            <a:r>
              <a:rPr lang="en-US" sz="3600" dirty="0"/>
              <a:t>Exam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preparation</a:t>
            </a:r>
            <a:r>
              <a:rPr lang="en-US" sz="3600" dirty="0"/>
              <a:t>: 2*4 hours</a:t>
            </a:r>
          </a:p>
          <a:p>
            <a:pPr>
              <a:lnSpc>
                <a:spcPct val="120000"/>
              </a:lnSpc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Exam</a:t>
            </a:r>
            <a:r>
              <a:rPr lang="en-US" sz="3600" dirty="0"/>
              <a:t>: 6 hours</a:t>
            </a:r>
          </a:p>
          <a:p>
            <a:pPr>
              <a:lnSpc>
                <a:spcPct val="120000"/>
              </a:lnSpc>
            </a:pPr>
            <a:r>
              <a:rPr lang="en-US" sz="3600" dirty="0"/>
              <a:t>Schedule: January – February 2018</a:t>
            </a:r>
          </a:p>
          <a:p>
            <a:pPr>
              <a:lnSpc>
                <a:spcPct val="120000"/>
              </a:lnSpc>
            </a:pPr>
            <a:r>
              <a:rPr lang="en-US" sz="3600" dirty="0"/>
              <a:t>Exam date: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25 February 2018</a:t>
            </a:r>
          </a:p>
        </p:txBody>
      </p:sp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 Duration – Java Web Dev Basics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0112" y="1524000"/>
            <a:ext cx="1727998" cy="17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lh4.googleusercontent.com/-sTkZ_RckgBY/U0EYWUBP-tI/AAAAAAAAERk/Rpo-ITMX9Q4/w1044-h581-no/DSC048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412" y="4138611"/>
            <a:ext cx="3048000" cy="1696253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4279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Why the slides are in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English</a:t>
            </a:r>
            <a:r>
              <a:rPr lang="en-US" dirty="0"/>
              <a:t>?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English</a:t>
            </a:r>
            <a:r>
              <a:rPr lang="en-US" dirty="0"/>
              <a:t> is the native language</a:t>
            </a:r>
            <a:br>
              <a:rPr lang="en-US" dirty="0"/>
            </a:br>
            <a:r>
              <a:rPr lang="en-US" dirty="0"/>
              <a:t>of the software engineers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Specific terminology should be in English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Translations are inaccurate and funny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Just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learn English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!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No excuses</a:t>
            </a:r>
            <a:endParaRPr lang="en-US" dirty="0"/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English?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5812" y="4444945"/>
            <a:ext cx="2710200" cy="18796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5212" y="144780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http://www.gotmesh.org/wp-content/uploads/2013/12/learn-english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84" t="-4785" r="-1231" b="-4785"/>
          <a:stretch/>
        </p:blipFill>
        <p:spPr bwMode="auto">
          <a:xfrm>
            <a:off x="4951412" y="4747914"/>
            <a:ext cx="2557975" cy="150048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03741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C3D611-83A9-4DFF-BD0D-AE6061924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BA88C-C72C-46FC-B1CD-F9B946D90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course assignments require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search in Internet</a:t>
            </a:r>
          </a:p>
          <a:p>
            <a:pPr lvl="1"/>
            <a:r>
              <a:rPr lang="en-US" dirty="0"/>
              <a:t>This is an important part of the learning process</a:t>
            </a:r>
          </a:p>
          <a:p>
            <a:pPr lvl="1"/>
            <a:r>
              <a:rPr lang="en-US" dirty="0"/>
              <a:t>Some exercises intentionally have no hints</a:t>
            </a:r>
          </a:p>
          <a:p>
            <a:pPr>
              <a:spcBef>
                <a:spcPts val="1800"/>
              </a:spcBef>
            </a:pPr>
            <a:r>
              <a:rPr lang="en-US" dirty="0"/>
              <a:t>Learn to find solutions!</a:t>
            </a:r>
          </a:p>
          <a:p>
            <a:pPr lvl="1"/>
            <a:r>
              <a:rPr lang="en-US" dirty="0"/>
              <a:t>Software development includes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everyday searching and learning</a:t>
            </a:r>
          </a:p>
          <a:p>
            <a:pPr lvl="1"/>
            <a:r>
              <a:rPr lang="en-US" dirty="0"/>
              <a:t>No excuses, just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learn to study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Developers learn new technologies, tools, languages every day!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141AF62-65D2-47C8-ACCC-4D20F874D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 to Search in Internet &amp; Find Solutions!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7B78E1C-877B-427F-AAEF-BEAD8D3C6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6502" y="3956598"/>
            <a:ext cx="1591194" cy="1774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087262-3054-478E-93C5-581F1CE8636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BEEDC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161212" y="3874306"/>
            <a:ext cx="1939930" cy="19461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D0849A-0B29-4F4F-8E67-058FA055A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8475" y="1981200"/>
            <a:ext cx="1719221" cy="169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638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6748" y="5580200"/>
            <a:ext cx="8938472" cy="820600"/>
          </a:xfrm>
        </p:spPr>
        <p:txBody>
          <a:bodyPr/>
          <a:lstStyle/>
          <a:p>
            <a:r>
              <a:rPr lang="en-US" dirty="0"/>
              <a:t>Evaluation</a:t>
            </a:r>
          </a:p>
        </p:txBody>
      </p:sp>
      <p:pic>
        <p:nvPicPr>
          <p:cNvPr id="13" name="Picture 12" descr="A close up of a logo&#10;&#10;Description generated with high confidence">
            <a:extLst>
              <a:ext uri="{FF2B5EF4-FFF2-40B4-BE49-F238E27FC236}">
                <a16:creationId xmlns:a16="http://schemas.microsoft.com/office/drawing/2014/main" id="{798795AB-A5BD-4C84-940B-26408F5B3D8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589" y="1981200"/>
            <a:ext cx="350879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1405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0940" y="4572000"/>
            <a:ext cx="8709872" cy="820600"/>
          </a:xfrm>
        </p:spPr>
        <p:txBody>
          <a:bodyPr/>
          <a:lstStyle/>
          <a:p>
            <a:r>
              <a:rPr lang="en-US" dirty="0"/>
              <a:t>Java Web Dev Basics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3632940" y="5450168"/>
            <a:ext cx="7185872" cy="688256"/>
          </a:xfrm>
        </p:spPr>
        <p:txBody>
          <a:bodyPr/>
          <a:lstStyle/>
          <a:p>
            <a:r>
              <a:rPr lang="en-US" dirty="0"/>
              <a:t>Evaluation Criteria</a:t>
            </a:r>
          </a:p>
        </p:txBody>
      </p:sp>
      <p:pic>
        <p:nvPicPr>
          <p:cNvPr id="10242" name="Picture 2" descr="https://lh3.googleusercontent.com/-4TAFZdlfo0s/U0xP22Ud60I/AAAAAAAAEhw/mgpOBnNUE5s/w1044-h587-no/DSC0496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012" y="818559"/>
            <a:ext cx="4648200" cy="2613500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s://lh6.googleusercontent.com/-pFmAv6TVjCY/U0xT3CflG5I/AAAAAAAAFD0/8Or91Ichnvo/w1044-h587-no/DSC0523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612" y="1537300"/>
            <a:ext cx="4654653" cy="2617129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9012" y="3962400"/>
            <a:ext cx="1981200" cy="2389698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21179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Exam</a:t>
            </a:r>
            <a:r>
              <a:rPr lang="en-US" sz="3600" dirty="0"/>
              <a:t> –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90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(exercises) </a:t>
            </a:r>
            <a:r>
              <a:rPr lang="en-US" sz="3600" dirty="0"/>
              <a:t>–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>
              <a:spcBef>
                <a:spcPts val="1200"/>
              </a:spcBef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Bonuses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: up to</a:t>
            </a:r>
            <a:r>
              <a:rPr lang="en-US" sz="3600" dirty="0"/>
              <a:t> 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10</a:t>
            </a: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%</a:t>
            </a:r>
          </a:p>
          <a:p>
            <a:pPr lvl="1"/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Presence in class: 5%</a:t>
            </a:r>
            <a:b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(onsite students only)</a:t>
            </a:r>
          </a:p>
          <a:p>
            <a:pPr lvl="1"/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Forum activities</a:t>
            </a:r>
          </a:p>
          <a:p>
            <a:pPr lvl="1"/>
            <a:r>
              <a:rPr lang="en-US" sz="3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Others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Scoring System for “Java Web Dev Basics”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812" y="4495800"/>
            <a:ext cx="2939100" cy="164589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532812" y="1524000"/>
            <a:ext cx="2939100" cy="208424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9191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29A5A4B0-FB2B-4F9B-B0B0-800E71946EB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50016394"/>
                  </p:ext>
                </p:extLst>
              </p:nvPr>
            </p:nvGraphicFramePr>
            <p:xfrm>
              <a:off x="874913" y="1150954"/>
              <a:ext cx="4343003" cy="2443576"/>
            </p:xfrm>
            <a:graphic>
              <a:graphicData uri="http://schemas.microsoft.com/office/powerpoint/2016/slidezoom">
                <pslz:sldZm>
                  <pslz:sldZmObj sldId="444" cId="1273058607">
                    <pslz:zmPr id="{667E5393-1C51-4C5B-B411-DE59557AB849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343003" cy="244357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4" name="Slide Zoom 3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29A5A4B0-FB2B-4F9B-B0B0-800E71946E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4913" y="1150954"/>
                <a:ext cx="4343003" cy="244357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D5E5D34A-830F-4349-90C3-79552BA7632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94184867"/>
                  </p:ext>
                </p:extLst>
              </p:nvPr>
            </p:nvGraphicFramePr>
            <p:xfrm>
              <a:off x="6970909" y="1150954"/>
              <a:ext cx="4343003" cy="2443576"/>
            </p:xfrm>
            <a:graphic>
              <a:graphicData uri="http://schemas.microsoft.com/office/powerpoint/2016/slidezoom">
                <pslz:sldZm>
                  <pslz:sldZmObj sldId="448" cId="2736560200">
                    <pslz:zmPr id="{424308D3-5592-4737-A328-EC0E022AB56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343003" cy="244357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D5E5D34A-830F-4349-90C3-79552BA763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70909" y="1150954"/>
                <a:ext cx="4343003" cy="244357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Slide Zoom 8">
                <a:extLst>
                  <a:ext uri="{FF2B5EF4-FFF2-40B4-BE49-F238E27FC236}">
                    <a16:creationId xmlns:a16="http://schemas.microsoft.com/office/drawing/2014/main" id="{2460B140-2C2E-45D4-8DD2-3D290C39870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57884279"/>
                  </p:ext>
                </p:extLst>
              </p:nvPr>
            </p:nvGraphicFramePr>
            <p:xfrm>
              <a:off x="874914" y="3886200"/>
              <a:ext cx="4343003" cy="2443576"/>
            </p:xfrm>
            <a:graphic>
              <a:graphicData uri="http://schemas.microsoft.com/office/powerpoint/2016/slidezoom">
                <pslz:sldZm>
                  <pslz:sldZmObj sldId="408" cId="1616137784">
                    <pslz:zmPr id="{49A94CEA-8567-4ABF-B60C-C3A008E22864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343003" cy="244357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Slide Zoom 8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2460B140-2C2E-45D4-8DD2-3D290C39870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4914" y="3886200"/>
                <a:ext cx="4343003" cy="244357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0F5E2B64-4BFC-4D54-AFE6-D71ADA2D09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18155511"/>
                  </p:ext>
                </p:extLst>
              </p:nvPr>
            </p:nvGraphicFramePr>
            <p:xfrm>
              <a:off x="6970908" y="3886200"/>
              <a:ext cx="4343003" cy="2443576"/>
            </p:xfrm>
            <a:graphic>
              <a:graphicData uri="http://schemas.microsoft.com/office/powerpoint/2016/slidezoom">
                <pslz:sldZm>
                  <pslz:sldZmObj sldId="418" cId="3994140533">
                    <pslz:zmPr id="{C579DAF7-AC80-43C9-8B1C-B658912A5089}" returnToParent="0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343003" cy="244357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Slide Zoom 12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0F5E2B64-4BFC-4D54-AFE6-D71ADA2D09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970908" y="3886200"/>
                <a:ext cx="4343003" cy="244357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829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Practical web development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exam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Implementing a simple web application</a:t>
            </a:r>
          </a:p>
          <a:p>
            <a:pPr lvl="2"/>
            <a:r>
              <a:rPr lang="en-US" dirty="0"/>
              <a:t>Given the MVC Framework and Web Server</a:t>
            </a:r>
          </a:p>
          <a:p>
            <a:pPr lvl="2"/>
            <a:r>
              <a:rPr lang="en-US" dirty="0"/>
              <a:t>Given a portion of the Views in a raw form</a:t>
            </a:r>
          </a:p>
          <a:p>
            <a:pPr lvl="2"/>
            <a:r>
              <a:rPr lang="en-US" dirty="0"/>
              <a:t>Duration: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6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hours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Solutions are evaluated by hand after the exam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Web Development Basics Exam</a:t>
            </a:r>
          </a:p>
        </p:txBody>
      </p:sp>
      <p:pic>
        <p:nvPicPr>
          <p:cNvPr id="13314" name="Picture 2" descr="https://lh3.googleusercontent.com/-IzrO_gXzfSg/U05SKQx5VhI/AAAAAAAAOPI/BJRD8xuYGmI/w1044-h587-no/DSC0514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746294" y="1424275"/>
            <a:ext cx="2748117" cy="241308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F26DBB-E434-4205-A286-348BDDD99B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6293" y="3837356"/>
            <a:ext cx="2725586" cy="272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9430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048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Doing your homework is very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important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Programming can only be learned through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 lot of practice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You should write code every day!</a:t>
            </a:r>
          </a:p>
          <a:p>
            <a:r>
              <a:rPr lang="en-US" dirty="0"/>
              <a:t>Each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lesson</a:t>
            </a:r>
            <a:r>
              <a:rPr lang="en-US" dirty="0"/>
              <a:t> is followed by many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exercises</a:t>
            </a:r>
          </a:p>
          <a:p>
            <a:pPr lvl="1"/>
            <a:r>
              <a:rPr lang="en-US" dirty="0"/>
              <a:t>Try to solve them in class</a:t>
            </a:r>
          </a:p>
          <a:p>
            <a:pPr lvl="1"/>
            <a:r>
              <a:rPr lang="en-US" dirty="0"/>
              <a:t>The rest are your homework</a:t>
            </a:r>
          </a:p>
          <a:p>
            <a:r>
              <a:rPr lang="en-US" dirty="0"/>
              <a:t>Homework assignments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due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6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days </a:t>
            </a:r>
            <a:r>
              <a:rPr lang="en-US" dirty="0"/>
              <a:t>after each lecture</a:t>
            </a:r>
          </a:p>
          <a:p>
            <a:r>
              <a:rPr lang="en-US" dirty="0"/>
              <a:t>Submission are sent on the course page 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softuni.bg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54426" y="2743200"/>
            <a:ext cx="3150186" cy="200638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189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1" y="1900001"/>
            <a:ext cx="7086600" cy="820600"/>
          </a:xfrm>
        </p:spPr>
        <p:txBody>
          <a:bodyPr/>
          <a:lstStyle/>
          <a:p>
            <a:pPr algn="r"/>
            <a:r>
              <a:rPr lang="en-US" dirty="0"/>
              <a:t>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684211" y="2862680"/>
            <a:ext cx="7924800" cy="719034"/>
          </a:xfrm>
        </p:spPr>
        <p:txBody>
          <a:bodyPr/>
          <a:lstStyle/>
          <a:p>
            <a:pPr algn="r"/>
            <a:r>
              <a:rPr lang="en-US" dirty="0"/>
              <a:t>What We Need Additionally?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4211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4987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962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51212" y="457200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308611" y="438149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56411" y="609599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71678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162075">
            <a:off x="2613517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14468" y="3894912"/>
            <a:ext cx="2457888" cy="2457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0012" y="1216553"/>
            <a:ext cx="2460668" cy="242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208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Students can either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Take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RFID chip </a:t>
            </a:r>
            <a:r>
              <a:rPr lang="en-US" dirty="0"/>
              <a:t>from SoftUni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Or use their own chip / card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Register</a:t>
            </a:r>
            <a:r>
              <a:rPr lang="en-US" dirty="0"/>
              <a:t> your chip number in your SoftUni profile: </a:t>
            </a:r>
            <a:r>
              <a:rPr lang="en-US" dirty="0">
                <a:hlinkClick r:id="rId2"/>
              </a:rPr>
              <a:t>https://softuni.bg/users/profile/show</a:t>
            </a:r>
            <a:endParaRPr lang="en-US" dirty="0"/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Check-in</a:t>
            </a:r>
            <a:r>
              <a:rPr lang="en-US" dirty="0"/>
              <a:t> at the reception every time</a:t>
            </a:r>
            <a:br>
              <a:rPr lang="en-US" dirty="0"/>
            </a:br>
            <a:r>
              <a:rPr lang="en-US" dirty="0"/>
              <a:t>when you come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See your last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visits</a:t>
            </a:r>
            <a:r>
              <a:rPr lang="en-US" dirty="0"/>
              <a:t> in your profile: </a:t>
            </a:r>
            <a:r>
              <a:rPr lang="en-US" dirty="0">
                <a:hlinkClick r:id="rId2"/>
              </a:rPr>
              <a:t>https://softuni.bg/users/profile/show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RFID Chip</a:t>
            </a:r>
          </a:p>
        </p:txBody>
      </p:sp>
      <p:pic>
        <p:nvPicPr>
          <p:cNvPr id="11" name="Picture 2" descr="http://www.robotshop.com/media/catalog/product/cache/1/image/515x515/9df78eab33525d08d6e5fb8d27136e95/p/a/parallax-125khz-rfid-tag-key-fob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2" y="558394"/>
            <a:ext cx="2286000" cy="2286001"/>
          </a:xfrm>
          <a:prstGeom prst="roundRect">
            <a:avLst>
              <a:gd name="adj" fmla="val 155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www.stronglink-rfid.com/image/readers/sl102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286" y="3983074"/>
            <a:ext cx="2265326" cy="2265326"/>
          </a:xfrm>
          <a:prstGeom prst="roundRect">
            <a:avLst>
              <a:gd name="adj" fmla="val 155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1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  <a:spcAft>
                <a:spcPts val="1800"/>
              </a:spcAft>
            </a:pPr>
            <a:r>
              <a:rPr lang="en-US" dirty="0"/>
              <a:t>Official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site</a:t>
            </a:r>
            <a:r>
              <a:rPr lang="en-US" dirty="0"/>
              <a:t>:</a:t>
            </a:r>
          </a:p>
          <a:p>
            <a:pPr>
              <a:spcBef>
                <a:spcPts val="1200"/>
              </a:spcBef>
              <a:spcAft>
                <a:spcPts val="1800"/>
              </a:spcAft>
            </a:pPr>
            <a:endParaRPr lang="en-US" sz="3200" dirty="0"/>
          </a:p>
          <a:p>
            <a:pPr>
              <a:spcBef>
                <a:spcPts val="1200"/>
              </a:spcBef>
              <a:spcAft>
                <a:spcPts val="1800"/>
              </a:spcAft>
            </a:pPr>
            <a:r>
              <a:rPr lang="en-US" sz="3200" dirty="0"/>
              <a:t>Official discussion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forum</a:t>
            </a:r>
            <a:r>
              <a:rPr lang="en-US" sz="3200" dirty="0"/>
              <a:t>:</a:t>
            </a:r>
          </a:p>
          <a:p>
            <a:pPr>
              <a:spcBef>
                <a:spcPts val="1200"/>
              </a:spcBef>
              <a:spcAft>
                <a:spcPts val="1800"/>
              </a:spcAft>
            </a:pPr>
            <a:endParaRPr lang="en-US" dirty="0"/>
          </a:p>
          <a:p>
            <a:pPr>
              <a:spcBef>
                <a:spcPts val="1200"/>
              </a:spcBef>
              <a:spcAft>
                <a:spcPts val="1800"/>
              </a:spcAft>
            </a:pPr>
            <a:r>
              <a:rPr lang="en-US" dirty="0"/>
              <a:t>Official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Facebook groups</a:t>
            </a:r>
            <a:r>
              <a:rPr lang="en-US" dirty="0"/>
              <a:t>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Java Web Dev Basics Site, Forum and FB Group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1812" y="1905000"/>
            <a:ext cx="9234600" cy="794324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r>
              <a:rPr lang="en-US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3" invalidUrl="https:///"/>
              </a:rPr>
              <a:t>https://</a:t>
            </a:r>
            <a:r>
              <a:rPr lang="en-US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4"/>
              </a:rPr>
              <a:t>softuni.bg/courses/java-web-development-basics</a:t>
            </a:r>
            <a:endParaRPr lang="en-US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4545" y="3289714"/>
            <a:ext cx="1468238" cy="14682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06333" y="1359834"/>
            <a:ext cx="1374490" cy="1374490"/>
          </a:xfrm>
          <a:prstGeom prst="rect">
            <a:avLst/>
          </a:prstGeom>
        </p:spPr>
      </p:pic>
      <p:pic>
        <p:nvPicPr>
          <p:cNvPr id="1032" name="Picture 8" descr="Резултат с изображение за facebook ico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4545" y="5179026"/>
            <a:ext cx="1412635" cy="141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7"/>
          <p:cNvSpPr/>
          <p:nvPr/>
        </p:nvSpPr>
        <p:spPr>
          <a:xfrm>
            <a:off x="608011" y="3533762"/>
            <a:ext cx="9158401" cy="1219525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r>
              <a:rPr lang="en-US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8"/>
              </a:rPr>
              <a:t>https://softuni.bg/forum/categories/73/Java-Web-Development-Basics</a:t>
            </a:r>
            <a:endParaRPr lang="en-US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F7C73506-7D6C-46B8-A9CE-1EFCE5DD0319}"/>
              </a:ext>
            </a:extLst>
          </p:cNvPr>
          <p:cNvSpPr/>
          <p:nvPr/>
        </p:nvSpPr>
        <p:spPr>
          <a:xfrm>
            <a:off x="608012" y="5608793"/>
            <a:ext cx="9158400" cy="651648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r>
              <a:rPr lang="en-US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9"/>
              </a:rPr>
              <a:t>https://www.facebook.com/groups/java.web.module.jan.2018/</a:t>
            </a:r>
            <a:endParaRPr lang="en-US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111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lecture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slides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videos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assignments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projects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/>
              <a:t>and other resources are open content, available for free</a:t>
            </a:r>
          </a:p>
          <a:p>
            <a:pPr lvl="1"/>
            <a:r>
              <a:rPr lang="en-US" dirty="0"/>
              <a:t>Visit the course </a:t>
            </a:r>
            <a:r>
              <a:rPr lang="en-US" dirty="0">
                <a:hlinkClick r:id="rId2"/>
              </a:rPr>
              <a:t>web site</a:t>
            </a:r>
            <a:r>
              <a:rPr lang="en-US" dirty="0"/>
              <a:t> to access the course resources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noProof="1"/>
              <a:t>Java Web </a:t>
            </a:r>
            <a:r>
              <a:rPr lang="en-US" dirty="0"/>
              <a:t>Slides and Videos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0651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University Learning System (SULS)</a:t>
            </a:r>
          </a:p>
          <a:p>
            <a:pPr lvl="1"/>
            <a:r>
              <a:rPr lang="en-US" dirty="0">
                <a:hlinkClick r:id="rId2"/>
              </a:rPr>
              <a:t>www.softuni.bg</a:t>
            </a:r>
            <a:endParaRPr lang="en-US" dirty="0"/>
          </a:p>
          <a:p>
            <a:pPr lvl="1"/>
            <a:r>
              <a:rPr lang="en-US" dirty="0"/>
              <a:t>Important resource for students</a:t>
            </a:r>
          </a:p>
          <a:p>
            <a:pPr lvl="1"/>
            <a:r>
              <a:rPr lang="en-US" dirty="0"/>
              <a:t>Homework submissions</a:t>
            </a:r>
          </a:p>
          <a:p>
            <a:pPr lvl="1"/>
            <a:r>
              <a:rPr lang="en-US" dirty="0"/>
              <a:t>Homework check-up</a:t>
            </a:r>
          </a:p>
          <a:p>
            <a:pPr lvl="1"/>
            <a:r>
              <a:rPr lang="en-US" dirty="0"/>
              <a:t>Exams and results</a:t>
            </a:r>
          </a:p>
          <a:p>
            <a:pPr lvl="1"/>
            <a:r>
              <a:rPr lang="en-US" dirty="0"/>
              <a:t>Reports about your progress</a:t>
            </a:r>
          </a:p>
          <a:p>
            <a:pPr lvl="1"/>
            <a:r>
              <a:rPr lang="en-US" dirty="0"/>
              <a:t>…</a:t>
            </a: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University Learning System (SULS)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037" y="3276600"/>
            <a:ext cx="5677887" cy="2951322"/>
          </a:xfrm>
          <a:prstGeom prst="rect">
            <a:avLst/>
          </a:prstGeom>
          <a:noFill/>
          <a:ln w="9525">
            <a:solidFill>
              <a:srgbClr val="FFFFFF">
                <a:alpha val="50196"/>
              </a:srgb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47382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288747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Software</a:t>
            </a:r>
            <a:r>
              <a:rPr lang="en-US" dirty="0"/>
              <a:t> needed for this course: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Microsoft Windows (Win 10 / 8.1 / Win8 / Win7)</a:t>
            </a:r>
            <a:r>
              <a:rPr lang="bg-BG" dirty="0"/>
              <a:t> </a:t>
            </a:r>
            <a:r>
              <a:rPr lang="en-US" dirty="0"/>
              <a:t>or Mac or Linux</a:t>
            </a:r>
          </a:p>
          <a:p>
            <a:pPr lvl="1">
              <a:lnSpc>
                <a:spcPct val="110000"/>
              </a:lnSpc>
            </a:pPr>
            <a:r>
              <a:rPr lang="en-US" dirty="0" err="1">
                <a:hlinkClick r:id="rId3"/>
              </a:rPr>
              <a:t>JetBrains</a:t>
            </a:r>
            <a:r>
              <a:rPr lang="en-US" dirty="0">
                <a:hlinkClick r:id="rId3"/>
              </a:rPr>
              <a:t> IntelliJ Idea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>
                <a:hlinkClick r:id="rId4"/>
              </a:rPr>
              <a:t>Eclipse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Required Software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9988867-A07A-4E7A-89AE-54CD3546AD3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7012" y="3085475"/>
            <a:ext cx="3200400" cy="3200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A01DB79-3FC8-4303-ABB4-ABEE201ED7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612" y="3494528"/>
            <a:ext cx="2820199" cy="282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0569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program</a:t>
            </a:r>
          </a:p>
          <a:p>
            <a:pPr>
              <a:spcBef>
                <a:spcPts val="1200"/>
              </a:spcBef>
            </a:pPr>
            <a:r>
              <a:rPr lang="en-US" dirty="0"/>
              <a:t>Practical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exam</a:t>
            </a:r>
          </a:p>
          <a:p>
            <a:pPr lvl="1"/>
            <a:r>
              <a:rPr lang="en-US" dirty="0"/>
              <a:t>Simple Web Application for 6 hours</a:t>
            </a:r>
          </a:p>
          <a:p>
            <a:pPr>
              <a:spcBef>
                <a:spcPts val="1200"/>
              </a:spcBef>
            </a:pPr>
            <a:r>
              <a:rPr lang="en-US" dirty="0"/>
              <a:t>Learning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resources</a:t>
            </a:r>
          </a:p>
          <a:p>
            <a:pPr lvl="1"/>
            <a:r>
              <a:rPr lang="en-US" dirty="0"/>
              <a:t>Slides, videos, software, books, forum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3074" name="Picture 2" descr="Image result for learning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217" y="4778758"/>
            <a:ext cx="1460406" cy="1460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Резултат с изображение за programming ic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9412" y="4778758"/>
            <a:ext cx="1469642" cy="146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Резултат с изображение за exam ic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212" y="3075599"/>
            <a:ext cx="1553899" cy="1553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212" y="1505321"/>
            <a:ext cx="2209800" cy="14120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EA56F9-3ACB-4278-B9E9-E0F541A58E0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523412" y="2009345"/>
            <a:ext cx="2108746" cy="2282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312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Java Web Dev Basics – Course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https://softuni.bg/courses/java-web-development-basics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38928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19" name="Picture 18">
            <a:hlinkClick r:id="rId3"/>
          </p:cNvPr>
          <p:cNvPicPr>
            <a:picLocks noChangeAspect="1"/>
          </p:cNvPicPr>
          <p:nvPr/>
        </p:nvPicPr>
        <p:blipFill rotWithShape="1">
          <a:blip r:embed="rId4"/>
          <a:srcRect l="-16203" r="-16203"/>
          <a:stretch/>
        </p:blipFill>
        <p:spPr>
          <a:xfrm>
            <a:off x="7413466" y="2495622"/>
            <a:ext cx="3578539" cy="1240183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5"/>
          </p:cNvPr>
          <p:cNvPicPr>
            <a:picLocks noChangeAspect="1"/>
          </p:cNvPicPr>
          <p:nvPr/>
        </p:nvPicPr>
        <p:blipFill rotWithShape="1">
          <a:blip r:embed="rId6"/>
          <a:srcRect l="-5908" r="-5908"/>
          <a:stretch/>
        </p:blipFill>
        <p:spPr>
          <a:xfrm>
            <a:off x="1196820" y="1066800"/>
            <a:ext cx="3578538" cy="122889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3" name="Picture 22">
            <a:hlinkClick r:id="rId7"/>
          </p:cNvPr>
          <p:cNvPicPr>
            <a:picLocks noChangeAspect="1"/>
          </p:cNvPicPr>
          <p:nvPr/>
        </p:nvPicPr>
        <p:blipFill rotWithShape="1">
          <a:blip r:embed="rId8"/>
          <a:srcRect l="-25003" r="-25003"/>
          <a:stretch/>
        </p:blipFill>
        <p:spPr>
          <a:xfrm>
            <a:off x="5017132" y="3935733"/>
            <a:ext cx="5974873" cy="1228894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24" name="Picture 23">
            <a:hlinkClick r:id="rId9"/>
          </p:cNvPr>
          <p:cNvPicPr>
            <a:picLocks noChangeAspect="1"/>
          </p:cNvPicPr>
          <p:nvPr/>
        </p:nvPicPr>
        <p:blipFill rotWithShape="1">
          <a:blip r:embed="rId10"/>
          <a:srcRect l="-705" r="-705"/>
          <a:stretch/>
        </p:blipFill>
        <p:spPr>
          <a:xfrm>
            <a:off x="1196819" y="5364556"/>
            <a:ext cx="5974873" cy="122889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6" name="Picture 25">
            <a:hlinkClick r:id="rId11"/>
          </p:cNvPr>
          <p:cNvPicPr>
            <a:picLocks noChangeAspect="1"/>
          </p:cNvPicPr>
          <p:nvPr/>
        </p:nvPicPr>
        <p:blipFill rotWithShape="1">
          <a:blip r:embed="rId12"/>
          <a:srcRect t="-66530" b="-59505"/>
          <a:stretch/>
        </p:blipFill>
        <p:spPr>
          <a:xfrm>
            <a:off x="1196819" y="2495622"/>
            <a:ext cx="5974873" cy="1240182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7" name="Picture 26">
            <a:hlinkClick r:id="rId13"/>
          </p:cNvPr>
          <p:cNvPicPr>
            <a:picLocks noChangeAspect="1"/>
          </p:cNvPicPr>
          <p:nvPr/>
        </p:nvPicPr>
        <p:blipFill rotWithShape="1">
          <a:blip r:embed="rId14"/>
          <a:srcRect l="-14709" r="-14709"/>
          <a:stretch/>
        </p:blipFill>
        <p:spPr>
          <a:xfrm>
            <a:off x="1196819" y="3935733"/>
            <a:ext cx="3578539" cy="122889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3" name="Picture 2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13466" y="5364556"/>
            <a:ext cx="3578539" cy="1228894"/>
          </a:xfrm>
          <a:prstGeom prst="roundRect">
            <a:avLst>
              <a:gd name="adj" fmla="val 3159"/>
            </a:avLst>
          </a:prstGeom>
        </p:spPr>
      </p:pic>
      <p:pic>
        <p:nvPicPr>
          <p:cNvPr id="11" name="Picture 10">
            <a:hlinkClick r:id="rId17"/>
          </p:cNvPr>
          <p:cNvPicPr>
            <a:picLocks noChangeAspect="1"/>
          </p:cNvPicPr>
          <p:nvPr/>
        </p:nvPicPr>
        <p:blipFill rotWithShape="1">
          <a:blip r:embed="rId18"/>
          <a:srcRect l="-9951" r="-9951"/>
          <a:stretch/>
        </p:blipFill>
        <p:spPr>
          <a:xfrm>
            <a:off x="5017133" y="1066800"/>
            <a:ext cx="5974872" cy="122889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2988144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59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098" y="3019984"/>
            <a:ext cx="2269870" cy="566147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64268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26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01" y="1905000"/>
            <a:ext cx="11804822" cy="32684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java-web</a:t>
            </a:r>
            <a:endParaRPr lang="en-US" sz="6000" b="1" noProof="1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496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80402" y="4803598"/>
            <a:ext cx="8938472" cy="820600"/>
          </a:xfrm>
        </p:spPr>
        <p:txBody>
          <a:bodyPr/>
          <a:lstStyle/>
          <a:p>
            <a:r>
              <a:rPr lang="en-US" dirty="0"/>
              <a:t>Java Web Module @ SoftUni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747064" y="5757966"/>
            <a:ext cx="10605148" cy="719034"/>
          </a:xfrm>
        </p:spPr>
        <p:txBody>
          <a:bodyPr/>
          <a:lstStyle/>
          <a:p>
            <a:r>
              <a:rPr lang="en-US" dirty="0"/>
              <a:t>4 Months Web Development Training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7466" y="1032697"/>
            <a:ext cx="6733893" cy="346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05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249679"/>
          </a:xfrm>
        </p:spPr>
        <p:txBody>
          <a:bodyPr>
            <a:normAutofit lnSpcReduction="10000"/>
          </a:bodyPr>
          <a:lstStyle/>
          <a:p>
            <a:pPr>
              <a:spcBef>
                <a:spcPts val="18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“Java Web" Module @ SoftUni</a:t>
            </a:r>
          </a:p>
          <a:p>
            <a:pPr lvl="1">
              <a:spcBef>
                <a:spcPts val="18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 times weekly</a:t>
            </a:r>
            <a:r>
              <a:rPr lang="en-US" dirty="0"/>
              <a:t>, mainly practical exercises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spcBef>
                <a:spcPts val="1800"/>
              </a:spcBef>
            </a:pPr>
            <a:r>
              <a:rPr lang="en-US" dirty="0"/>
              <a:t>Part I –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Development Basics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Web Fundamentals, HTTP Protocol, Hand-Made Web Server, Hand-Made MVC Framework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Part II –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MVC Frameworks</a:t>
            </a:r>
          </a:p>
          <a:p>
            <a:pPr lvl="2"/>
            <a:r>
              <a:rPr lang="en-US" dirty="0"/>
              <a:t>Essentials, View Engines, Security, Architecture, Unit Testing, Services, Control Flow, Deployment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Web Module Goals</a:t>
            </a:r>
          </a:p>
        </p:txBody>
      </p:sp>
    </p:spTree>
    <p:extLst>
      <p:ext uri="{BB962C8B-B14F-4D97-AF65-F5344CB8AC3E}">
        <p14:creationId xmlns:p14="http://schemas.microsoft.com/office/powerpoint/2010/main" val="3616497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Web Module at </a:t>
            </a:r>
            <a:r>
              <a:rPr lang="en-US" noProof="1"/>
              <a:t>SoftUni</a:t>
            </a:r>
            <a:r>
              <a:rPr lang="en-US" dirty="0"/>
              <a:t> – Timeline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901962" y="2876044"/>
            <a:ext cx="5612428" cy="3524756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b="1" dirty="0">
                <a:solidFill>
                  <a:prstClr val="black"/>
                </a:solidFill>
              </a:rPr>
              <a:t>Java MVC Frameworks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en-US" sz="1600" dirty="0">
              <a:solidFill>
                <a:prstClr val="black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800" dirty="0">
                <a:solidFill>
                  <a:prstClr val="black"/>
                </a:solidFill>
              </a:rPr>
              <a:t>Lessons</a:t>
            </a:r>
            <a:r>
              <a:rPr lang="bg-BG" sz="1800" dirty="0">
                <a:solidFill>
                  <a:prstClr val="black"/>
                </a:solidFill>
              </a:rPr>
              <a:t> + </a:t>
            </a:r>
            <a:r>
              <a:rPr lang="en-US" sz="1800" dirty="0">
                <a:solidFill>
                  <a:prstClr val="black"/>
                </a:solidFill>
              </a:rPr>
              <a:t>exercises + exam</a:t>
            </a:r>
            <a:endParaRPr lang="bg-BG" sz="1800" dirty="0">
              <a:solidFill>
                <a:prstClr val="black"/>
              </a:solidFill>
            </a:endParaRP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8</a:t>
            </a:r>
            <a:r>
              <a:rPr lang="bg-BG" sz="1800" dirty="0">
                <a:solidFill>
                  <a:prstClr val="black"/>
                </a:solidFill>
              </a:rPr>
              <a:t> </a:t>
            </a:r>
            <a:r>
              <a:rPr lang="en-US" sz="1800" dirty="0">
                <a:solidFill>
                  <a:prstClr val="black"/>
                </a:solidFill>
              </a:rPr>
              <a:t>weeks</a:t>
            </a:r>
            <a:r>
              <a:rPr lang="bg-BG" sz="1800" dirty="0">
                <a:solidFill>
                  <a:prstClr val="black"/>
                </a:solidFill>
              </a:rPr>
              <a:t> * </a:t>
            </a:r>
            <a:r>
              <a:rPr lang="en-US" sz="1800" dirty="0">
                <a:solidFill>
                  <a:prstClr val="black"/>
                </a:solidFill>
              </a:rPr>
              <a:t>4</a:t>
            </a:r>
            <a:r>
              <a:rPr lang="bg-BG" sz="1800" dirty="0">
                <a:solidFill>
                  <a:prstClr val="black"/>
                </a:solidFill>
              </a:rPr>
              <a:t> </a:t>
            </a:r>
            <a:r>
              <a:rPr lang="en-US" sz="1800" dirty="0">
                <a:solidFill>
                  <a:prstClr val="black"/>
                </a:solidFill>
              </a:rPr>
              <a:t>times / week</a:t>
            </a: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18 credits</a:t>
            </a: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Start: 26-February-2018</a:t>
            </a: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Project Defense: 22-April-2018</a:t>
            </a:r>
            <a:endParaRPr lang="bg-BG" sz="1800" dirty="0">
              <a:solidFill>
                <a:prstClr val="black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11249" y="2876046"/>
            <a:ext cx="3297163" cy="3524754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200" b="1" dirty="0">
                <a:solidFill>
                  <a:prstClr val="black"/>
                </a:solidFill>
              </a:rPr>
              <a:t>Java Web Development Basics</a:t>
            </a:r>
            <a:endParaRPr lang="en-US" sz="1600" dirty="0">
              <a:solidFill>
                <a:prstClr val="black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800" dirty="0">
                <a:solidFill>
                  <a:prstClr val="black"/>
                </a:solidFill>
              </a:rPr>
              <a:t>Lessons</a:t>
            </a:r>
            <a:r>
              <a:rPr lang="bg-BG" sz="1800" dirty="0">
                <a:solidFill>
                  <a:prstClr val="black"/>
                </a:solidFill>
              </a:rPr>
              <a:t> + </a:t>
            </a:r>
            <a:r>
              <a:rPr lang="en-US" sz="1800" dirty="0">
                <a:solidFill>
                  <a:prstClr val="black"/>
                </a:solidFill>
              </a:rPr>
              <a:t>exercises + exam</a:t>
            </a:r>
            <a:endParaRPr lang="bg-BG" sz="1800" dirty="0">
              <a:solidFill>
                <a:prstClr val="black"/>
              </a:solidFill>
            </a:endParaRP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6</a:t>
            </a:r>
            <a:r>
              <a:rPr lang="bg-BG" sz="1800" dirty="0">
                <a:solidFill>
                  <a:prstClr val="black"/>
                </a:solidFill>
              </a:rPr>
              <a:t> </a:t>
            </a:r>
            <a:r>
              <a:rPr lang="en-US" sz="1800" dirty="0">
                <a:solidFill>
                  <a:prstClr val="black"/>
                </a:solidFill>
              </a:rPr>
              <a:t>weeks</a:t>
            </a:r>
            <a:r>
              <a:rPr lang="bg-BG" sz="1800" dirty="0">
                <a:solidFill>
                  <a:prstClr val="black"/>
                </a:solidFill>
              </a:rPr>
              <a:t> * </a:t>
            </a:r>
            <a:r>
              <a:rPr lang="en-US" sz="1800" dirty="0">
                <a:solidFill>
                  <a:prstClr val="black"/>
                </a:solidFill>
              </a:rPr>
              <a:t>4</a:t>
            </a:r>
            <a:r>
              <a:rPr lang="bg-BG" sz="1800" dirty="0">
                <a:solidFill>
                  <a:prstClr val="black"/>
                </a:solidFill>
              </a:rPr>
              <a:t> </a:t>
            </a:r>
            <a:r>
              <a:rPr lang="en-US" sz="1800" dirty="0">
                <a:solidFill>
                  <a:prstClr val="black"/>
                </a:solidFill>
              </a:rPr>
              <a:t>times / week</a:t>
            </a: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12 credits</a:t>
            </a: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Start: 15-</a:t>
            </a:r>
            <a:r>
              <a:rPr lang="en-US" sz="1800" dirty="0"/>
              <a:t>January-2018</a:t>
            </a:r>
            <a:endParaRPr lang="en-US" sz="1800" dirty="0">
              <a:solidFill>
                <a:prstClr val="black"/>
              </a:solidFill>
            </a:endParaRPr>
          </a:p>
          <a:p>
            <a:pPr marL="174625" indent="-17462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</a:rPr>
              <a:t>Exam: 25-February-2018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675812" y="2876044"/>
            <a:ext cx="1905000" cy="3524756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200" b="1" dirty="0">
                <a:solidFill>
                  <a:prstClr val="black"/>
                </a:solidFill>
              </a:rPr>
              <a:t>Java Web </a:t>
            </a:r>
            <a:br>
              <a:rPr lang="en-US" sz="2200" b="1" dirty="0">
                <a:solidFill>
                  <a:prstClr val="black"/>
                </a:solidFill>
              </a:rPr>
            </a:br>
            <a:r>
              <a:rPr lang="en-US" sz="2200" b="1" dirty="0">
                <a:solidFill>
                  <a:prstClr val="black"/>
                </a:solidFill>
              </a:rPr>
              <a:t>Re-Take Exams</a:t>
            </a:r>
            <a:endParaRPr lang="bg-BG" sz="2200" b="1" dirty="0">
              <a:solidFill>
                <a:prstClr val="black"/>
              </a:solidFill>
            </a:endParaRPr>
          </a:p>
          <a:p>
            <a:endParaRPr lang="en-US" sz="1600" dirty="0">
              <a:solidFill>
                <a:prstClr val="black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800" dirty="0">
                <a:solidFill>
                  <a:prstClr val="black"/>
                </a:solidFill>
              </a:rPr>
              <a:t>First week of May 2018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2668" y="1504890"/>
            <a:ext cx="14606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15-Jan-2017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157337" y="1504890"/>
            <a:ext cx="1498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26-Feb-2017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896712" y="1504890"/>
            <a:ext cx="12363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May-2018</a:t>
            </a:r>
          </a:p>
        </p:txBody>
      </p:sp>
      <p:cxnSp>
        <p:nvCxnSpPr>
          <p:cNvPr id="71" name="Straight Connector 70"/>
          <p:cNvCxnSpPr/>
          <p:nvPr/>
        </p:nvCxnSpPr>
        <p:spPr>
          <a:xfrm>
            <a:off x="395314" y="2249541"/>
            <a:ext cx="11185498" cy="0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11249" y="1990563"/>
            <a:ext cx="0" cy="517957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766426" y="1997885"/>
            <a:ext cx="0" cy="517957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1083574" y="2123713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2211461" y="2123713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646912" y="2131035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3338626" y="2131035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4466513" y="2123713"/>
            <a:ext cx="0" cy="266300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3901962" y="2138356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279773" y="1997885"/>
            <a:ext cx="0" cy="517957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534952" y="2005206"/>
            <a:ext cx="0" cy="517957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596920" y="2123713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724808" y="2123713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851972" y="2131035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979859" y="2131035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8415309" y="2138356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6160670" y="2123713"/>
            <a:ext cx="0" cy="258978"/>
          </a:xfrm>
          <a:prstGeom prst="line">
            <a:avLst/>
          </a:prstGeom>
          <a:ln w="63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037319" y="1997885"/>
            <a:ext cx="0" cy="517957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5521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7" grpId="0" animBg="1"/>
      <p:bldP spid="44" grpId="0" animBg="1"/>
      <p:bldP spid="4" grpId="0"/>
      <p:bldP spid="48" grpId="0"/>
      <p:bldP spid="5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2" y="4639207"/>
            <a:ext cx="11353800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Java Web Development Basics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625176" y="5450050"/>
            <a:ext cx="8938472" cy="688256"/>
          </a:xfrm>
        </p:spPr>
        <p:txBody>
          <a:bodyPr/>
          <a:lstStyle/>
          <a:p>
            <a:r>
              <a:rPr lang="en-US" dirty="0"/>
              <a:t>Course Objectives &amp; Program</a:t>
            </a:r>
          </a:p>
        </p:txBody>
      </p:sp>
      <p:pic>
        <p:nvPicPr>
          <p:cNvPr id="5" name="Picture 2" descr="http://research.phillipmartin.info/la_syllabus.gif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5612" y="817586"/>
            <a:ext cx="3657600" cy="360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6560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0"/>
            <a:ext cx="11804822" cy="5486035"/>
          </a:xfrm>
        </p:spPr>
        <p:txBody>
          <a:bodyPr>
            <a:noAutofit/>
          </a:bodyPr>
          <a:lstStyle/>
          <a:p>
            <a:pPr marL="517525" indent="-517525">
              <a:lnSpc>
                <a:spcPct val="12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Course Introduction </a:t>
            </a:r>
            <a:r>
              <a:rPr lang="en-US" sz="2800" dirty="0"/>
              <a:t>– Course Program, Trainers, Exams, Resources</a:t>
            </a:r>
          </a:p>
          <a:p>
            <a:pPr marL="517525" indent="-517525">
              <a:lnSpc>
                <a:spcPct val="12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Web Fundamentals Introduction:</a:t>
            </a:r>
            <a:r>
              <a:rPr lang="en-US" sz="2800" dirty="0"/>
              <a:t> HTML &amp; CSS</a:t>
            </a:r>
          </a:p>
          <a:p>
            <a:pPr marL="517525" indent="-517525">
              <a:lnSpc>
                <a:spcPct val="12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Web Server &amp; CGI:</a:t>
            </a:r>
            <a:r>
              <a:rPr lang="en-US" sz="2800" dirty="0"/>
              <a:t> What is a Web Server? What is CGI?</a:t>
            </a:r>
          </a:p>
          <a:p>
            <a:pPr marL="517525" indent="-517525">
              <a:lnSpc>
                <a:spcPct val="120000"/>
              </a:lnSpc>
              <a:buFont typeface="+mj-lt"/>
              <a:buAutoNum type="arabicPeriod"/>
            </a:pP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HTTP Protocol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– </a:t>
            </a:r>
            <a:r>
              <a:rPr lang="en-US" sz="2800" dirty="0"/>
              <a:t>HTTP Protocol Intro, Requests, Responses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  <a:p>
            <a:pPr marL="517525" indent="-517525">
              <a:lnSpc>
                <a:spcPct val="12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State Management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– </a:t>
            </a:r>
            <a:r>
              <a:rPr lang="en-US" sz="2800" dirty="0"/>
              <a:t>Cookies &amp; Sessions</a:t>
            </a:r>
          </a:p>
          <a:p>
            <a:pPr marL="517525" indent="-517525">
              <a:lnSpc>
                <a:spcPct val="12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Workshop: Web + Hibernate </a:t>
            </a:r>
            <a:r>
              <a:rPr lang="en-US" sz="2800" dirty="0"/>
              <a:t>– Including Hibernate</a:t>
            </a:r>
          </a:p>
          <a:p>
            <a:pPr marL="517525" indent="-517525">
              <a:lnSpc>
                <a:spcPct val="12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Web Server</a:t>
            </a:r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800" dirty="0"/>
              <a:t>– Creating a Simple Web Server from Scratch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Java Web Dev Basics – Course Program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5812" y="1842834"/>
            <a:ext cx="1995227" cy="19952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DFD654-46B5-4673-81B6-EFAC44685D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3110" y="4087799"/>
            <a:ext cx="2892124" cy="161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42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389</TotalTime>
  <Words>995</Words>
  <Application>Microsoft Office PowerPoint</Application>
  <PresentationFormat>Custom</PresentationFormat>
  <Paragraphs>201</Paragraphs>
  <Slides>31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Consolas</vt:lpstr>
      <vt:lpstr>Wingdings</vt:lpstr>
      <vt:lpstr>Wingdings 2</vt:lpstr>
      <vt:lpstr>SoftUni 16x9</vt:lpstr>
      <vt:lpstr>Java Web Development Basics</vt:lpstr>
      <vt:lpstr>Table of Contents</vt:lpstr>
      <vt:lpstr>SoftUni Diamond Partners</vt:lpstr>
      <vt:lpstr>Questions</vt:lpstr>
      <vt:lpstr>Java Web Module @ SoftUni</vt:lpstr>
      <vt:lpstr>Java Web Module Goals</vt:lpstr>
      <vt:lpstr>Java Web Module at SoftUni – Timeline</vt:lpstr>
      <vt:lpstr>Java Web Development Basics</vt:lpstr>
      <vt:lpstr>Java Web Dev Basics – Course Program</vt:lpstr>
      <vt:lpstr>Programming Fundamentals – Course Program (2)</vt:lpstr>
      <vt:lpstr>The Trainers Team</vt:lpstr>
      <vt:lpstr>Trainers Team</vt:lpstr>
      <vt:lpstr>Java Web Dev Basics: More Details </vt:lpstr>
      <vt:lpstr>Training Duration – Java Web Dev Basics</vt:lpstr>
      <vt:lpstr>Why English?</vt:lpstr>
      <vt:lpstr>Learn to Search in Internet &amp; Find Solutions!</vt:lpstr>
      <vt:lpstr>Evaluation</vt:lpstr>
      <vt:lpstr>Java Web Dev Basics</vt:lpstr>
      <vt:lpstr>Scoring System for “Java Web Dev Basics”</vt:lpstr>
      <vt:lpstr>Java Web Development Basics Exam</vt:lpstr>
      <vt:lpstr>Homework Assignments</vt:lpstr>
      <vt:lpstr>Resources</vt:lpstr>
      <vt:lpstr>Your RFID Chip</vt:lpstr>
      <vt:lpstr>Java Web Dev Basics Site, Forum and FB Group</vt:lpstr>
      <vt:lpstr>The Java Web Slides and Videos</vt:lpstr>
      <vt:lpstr>Software University Learning System (SULS)</vt:lpstr>
      <vt:lpstr>Required Software</vt:lpstr>
      <vt:lpstr>Summary</vt:lpstr>
      <vt:lpstr>Java Web Dev Basics – Course Overview</vt:lpstr>
      <vt:lpstr>License</vt:lpstr>
      <vt:lpstr>Trainings @ Software University (SoftUni)</vt:lpstr>
    </vt:vector>
  </TitlesOfParts>
  <Manager/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Basics – Course Overview</dc:title>
  <dc:subject>Software Development Course</dc:subject>
  <dc:creator>Software University Foundation</dc:creator>
  <cp:keywords>session, cache, pipeline, CSRF, sockets, rest, signalR, roles, authentication, authorization, web, net, core, entity, framework, csharp, server, http, protocol, html, css, cookies, asp, mvc, identity, razor, filters, SoftUni, Software University, programming, software development, software engineering, course</cp:keywords>
  <dc:description>Software University Foundation - http://softuni.foundation/</dc:description>
  <cp:lastModifiedBy>Ivaylo Jelev</cp:lastModifiedBy>
  <cp:revision>164</cp:revision>
  <dcterms:created xsi:type="dcterms:W3CDTF">2014-01-02T17:00:34Z</dcterms:created>
  <dcterms:modified xsi:type="dcterms:W3CDTF">2018-01-13T22:15:39Z</dcterms:modified>
  <cp:category>programming;computer programming;software development;web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